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76" r:id="rId2"/>
  </p:sldMasterIdLst>
  <p:notesMasterIdLst>
    <p:notesMasterId r:id="rId18"/>
  </p:notesMasterIdLst>
  <p:sldIdLst>
    <p:sldId id="256" r:id="rId3"/>
    <p:sldId id="264" r:id="rId4"/>
    <p:sldId id="1066" r:id="rId5"/>
    <p:sldId id="327" r:id="rId6"/>
    <p:sldId id="356" r:id="rId7"/>
    <p:sldId id="1068" r:id="rId8"/>
    <p:sldId id="1064" r:id="rId9"/>
    <p:sldId id="1069" r:id="rId10"/>
    <p:sldId id="1070" r:id="rId11"/>
    <p:sldId id="1063" r:id="rId12"/>
    <p:sldId id="258" r:id="rId13"/>
    <p:sldId id="351" r:id="rId14"/>
    <p:sldId id="357" r:id="rId15"/>
    <p:sldId id="341" r:id="rId16"/>
    <p:sldId id="1065" r:id="rId17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5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A63D694-929D-4F84-8AF8-3D93383F1515}" type="datetimeFigureOut">
              <a:rPr lang="ru-RU"/>
              <a:pPr>
                <a:defRPr/>
              </a:pPr>
              <a:t>26.08.2023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1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5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52F3AA6-D1DD-4578-97FD-88C3ADE3C0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798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6ED7C0-88DA-49CC-B8D3-FF5E5DEC0A1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321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6ED7C0-88DA-49CC-B8D3-FF5E5DEC0A1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735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6ED7C0-88DA-49CC-B8D3-FF5E5DEC0A1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792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6ED7C0-88DA-49CC-B8D3-FF5E5DEC0A1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796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6ED7C0-88DA-49CC-B8D3-FF5E5DEC0A15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651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DB85297-9D80-4A4D-B81B-3EA04775F0AD}" type="datetimeFigureOut">
              <a:rPr lang="ru-RU"/>
              <a:pPr>
                <a:defRPr/>
              </a:pPr>
              <a:t>26.08.2023</a:t>
            </a:fld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0AD7CD1-F80D-4626-8702-82DB70E0E4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FFF84-A436-45F1-9030-A91F35504EA2}" type="datetimeFigureOut">
              <a:rPr lang="ru-RU"/>
              <a:pPr>
                <a:defRPr/>
              </a:pPr>
              <a:t>26.08.2023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1E85C-1D41-400D-A764-4392CC2A69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06DEB58-87E1-48E6-B538-0437B3B163EF}" type="datetimeFigureOut">
              <a:rPr lang="ru-RU"/>
              <a:pPr>
                <a:defRPr/>
              </a:pPr>
              <a:t>26.08.2023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407826AB-F06D-4B3B-BFF2-DB6114A562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CACE-FCD2-4EFE-849F-9B3212710E02}" type="datetimeFigureOut">
              <a:rPr lang="ru-RU" smtClean="0"/>
              <a:t>26.08.2023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E062-76ED-45AF-B177-FC04EC9D3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795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CACE-FCD2-4EFE-849F-9B3212710E02}" type="datetimeFigureOut">
              <a:rPr lang="ru-RU" smtClean="0"/>
              <a:t>26.08.2023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E062-76ED-45AF-B177-FC04EC9D3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6382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CACE-FCD2-4EFE-849F-9B3212710E02}" type="datetimeFigureOut">
              <a:rPr lang="ru-RU" smtClean="0"/>
              <a:t>26.08.2023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E062-76ED-45AF-B177-FC04EC9D3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556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CACE-FCD2-4EFE-849F-9B3212710E02}" type="datetimeFigureOut">
              <a:rPr lang="ru-RU" smtClean="0"/>
              <a:t>26.08.2023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E062-76ED-45AF-B177-FC04EC9D3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307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CACE-FCD2-4EFE-849F-9B3212710E02}" type="datetimeFigureOut">
              <a:rPr lang="ru-RU" smtClean="0"/>
              <a:t>26.08.2023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E062-76ED-45AF-B177-FC04EC9D3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004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CACE-FCD2-4EFE-849F-9B3212710E02}" type="datetimeFigureOut">
              <a:rPr lang="ru-RU" smtClean="0"/>
              <a:t>26.08.2023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E062-76ED-45AF-B177-FC04EC9D3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234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CACE-FCD2-4EFE-849F-9B3212710E02}" type="datetimeFigureOut">
              <a:rPr lang="ru-RU" smtClean="0"/>
              <a:t>26.08.2023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E062-76ED-45AF-B177-FC04EC9D3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7017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CACE-FCD2-4EFE-849F-9B3212710E02}" type="datetimeFigureOut">
              <a:rPr lang="ru-RU" smtClean="0"/>
              <a:t>26.08.2023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E062-76ED-45AF-B177-FC04EC9D3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258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E01AE-8CE8-4FAF-8CB1-E0415F6A8560}" type="datetimeFigureOut">
              <a:rPr lang="ru-RU"/>
              <a:pPr>
                <a:defRPr/>
              </a:pPr>
              <a:t>26.08.2023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94638-6806-4140-9E08-92126112EB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CACE-FCD2-4EFE-849F-9B3212710E02}" type="datetimeFigureOut">
              <a:rPr lang="ru-RU" smtClean="0"/>
              <a:t>26.08.2023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E062-76ED-45AF-B177-FC04EC9D3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2994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CACE-FCD2-4EFE-849F-9B3212710E02}" type="datetimeFigureOut">
              <a:rPr lang="ru-RU" smtClean="0"/>
              <a:t>26.08.2023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E062-76ED-45AF-B177-FC04EC9D3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8796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9CACE-FCD2-4EFE-849F-9B3212710E02}" type="datetimeFigureOut">
              <a:rPr lang="ru-RU" smtClean="0"/>
              <a:t>26.08.2023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8E062-76ED-45AF-B177-FC04EC9D3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4007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>
            <a:extLst>
              <a:ext uri="{FF2B5EF4-FFF2-40B4-BE49-F238E27FC236}">
                <a16:creationId xmlns:a16="http://schemas.microsoft.com/office/drawing/2014/main" id="{20208602-AC7C-4641-9A6F-07A4D8C32F47}"/>
              </a:ext>
            </a:extLst>
          </p:cNvPr>
          <p:cNvSpPr/>
          <p:nvPr userDrawn="1"/>
        </p:nvSpPr>
        <p:spPr>
          <a:xfrm>
            <a:off x="-93126" y="1162263"/>
            <a:ext cx="9330847" cy="1"/>
          </a:xfrm>
          <a:prstGeom prst="line">
            <a:avLst/>
          </a:prstGeom>
          <a:ln w="63500">
            <a:solidFill>
              <a:srgbClr val="FFCC00"/>
            </a:solidFill>
            <a:miter lim="400000"/>
          </a:ln>
        </p:spPr>
        <p:txBody>
          <a:bodyPr lIns="0" tIns="0" rIns="0" bIns="0" anchor="ctr">
            <a:noAutofit/>
          </a:bodyPr>
          <a:lstStyle/>
          <a:p>
            <a:pPr algn="ctr" defTabSz="317525">
              <a:defRPr sz="3200" b="0" cap="none" spc="0">
                <a:ln>
                  <a:noFill/>
                </a:ln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2463" dirty="0">
              <a:solidFill>
                <a:schemeClr val="tx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23D82F9-CBA0-744D-BC7C-98E5D6A4D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610" y="0"/>
            <a:ext cx="8432394" cy="1145272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defRPr sz="2309"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DF9CD4A-4E45-514F-AB06-B975C3B49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7200458" y="4472876"/>
            <a:ext cx="3533802" cy="108683"/>
          </a:xfrm>
          <a:prstGeom prst="rect">
            <a:avLst/>
          </a:prstGeom>
        </p:spPr>
        <p:txBody>
          <a:bodyPr anchor="ctr"/>
          <a:lstStyle>
            <a:lvl1pPr algn="l">
              <a:defRPr sz="539" spc="115">
                <a:solidFill>
                  <a:schemeClr val="tx2"/>
                </a:solidFill>
              </a:defRPr>
            </a:lvl1pPr>
          </a:lstStyle>
          <a:p>
            <a:r>
              <a:rPr lang="ru-RU"/>
              <a:t>ЯНДЕКС.УЧЕБНИК ДЛЯ НАЧАЛЬНОЙ ШКОЛЫ</a:t>
            </a:r>
            <a:endParaRPr lang="x-none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F117E17-D9A1-4F4A-B511-4294C0CD1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86987" y="6412309"/>
            <a:ext cx="160745" cy="365125"/>
          </a:xfrm>
          <a:prstGeom prst="rect">
            <a:avLst/>
          </a:prstGeom>
        </p:spPr>
        <p:txBody>
          <a:bodyPr/>
          <a:lstStyle>
            <a:lvl1pPr algn="ctr">
              <a:defRPr sz="539">
                <a:solidFill>
                  <a:schemeClr val="tx2"/>
                </a:solidFill>
              </a:defRPr>
            </a:lvl1pPr>
          </a:lstStyle>
          <a:p>
            <a:fld id="{922B6D4D-164A-9E43-B00A-6F12B8C4E2FE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8464FED-5235-3745-8263-1CA9A2905431}"/>
              </a:ext>
            </a:extLst>
          </p:cNvPr>
          <p:cNvSpPr>
            <a:spLocks noGrp="1"/>
          </p:cNvSpPr>
          <p:nvPr>
            <p:ph type="body" sz="half" idx="28"/>
          </p:nvPr>
        </p:nvSpPr>
        <p:spPr>
          <a:xfrm>
            <a:off x="362572" y="1557602"/>
            <a:ext cx="5207318" cy="4805892"/>
          </a:xfrm>
          <a:prstGeom prst="rect">
            <a:avLst/>
          </a:prstGeom>
        </p:spPr>
        <p:txBody>
          <a:bodyPr wrap="square" lIns="44982">
            <a:noAutofit/>
          </a:bodyPr>
          <a:lstStyle>
            <a:lvl1pPr marL="344393" indent="-344393">
              <a:lnSpc>
                <a:spcPct val="100000"/>
              </a:lnSpc>
              <a:buClr>
                <a:schemeClr val="accent4">
                  <a:lumMod val="75000"/>
                </a:schemeClr>
              </a:buClr>
              <a:buSzPct val="80000"/>
              <a:buFont typeface=".PingFang SC Regular"/>
              <a:buChar char="＞"/>
              <a:tabLst/>
              <a:defRPr sz="1924">
                <a:solidFill>
                  <a:schemeClr val="tx2"/>
                </a:solidFill>
              </a:defRPr>
            </a:lvl1pPr>
            <a:lvl2pPr marL="351703" indent="0">
              <a:buNone/>
              <a:defRPr sz="1077"/>
            </a:lvl2pPr>
            <a:lvl3pPr marL="703406" indent="0">
              <a:buNone/>
              <a:defRPr sz="924"/>
            </a:lvl3pPr>
            <a:lvl4pPr marL="1055109" indent="0">
              <a:buNone/>
              <a:defRPr sz="770"/>
            </a:lvl4pPr>
            <a:lvl5pPr marL="1406811" indent="0">
              <a:buNone/>
              <a:defRPr sz="770"/>
            </a:lvl5pPr>
            <a:lvl6pPr marL="1758514" indent="0">
              <a:buNone/>
              <a:defRPr sz="770"/>
            </a:lvl6pPr>
            <a:lvl7pPr marL="2110217" indent="0">
              <a:buNone/>
              <a:defRPr sz="770"/>
            </a:lvl7pPr>
            <a:lvl8pPr marL="2461920" indent="0">
              <a:buNone/>
              <a:defRPr sz="770"/>
            </a:lvl8pPr>
            <a:lvl9pPr marL="2813622" indent="0">
              <a:buNone/>
              <a:defRPr sz="77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8412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9">
          <p15:clr>
            <a:srgbClr val="FBAE40"/>
          </p15:clr>
        </p15:guide>
        <p15:guide id="3" pos="581">
          <p15:clr>
            <a:srgbClr val="FBAE40"/>
          </p15:clr>
        </p15:guide>
        <p15:guide id="4" pos="14756">
          <p15:clr>
            <a:srgbClr val="FBAE40"/>
          </p15:clr>
        </p15:guide>
        <p15:guide id="5" pos="7884">
          <p15:clr>
            <a:srgbClr val="FBAE40"/>
          </p15:clr>
        </p15:guide>
        <p15:guide id="6" pos="7453">
          <p15:clr>
            <a:srgbClr val="FBAE40"/>
          </p15:clr>
        </p15:guide>
        <p15:guide id="7" pos="5434">
          <p15:clr>
            <a:srgbClr val="FBAE40"/>
          </p15:clr>
        </p15:guide>
        <p15:guide id="8" pos="4981">
          <p15:clr>
            <a:srgbClr val="FBAE40"/>
          </p15:clr>
        </p15:guide>
        <p15:guide id="9" pos="2985">
          <p15:clr>
            <a:srgbClr val="FBAE40"/>
          </p15:clr>
        </p15:guide>
        <p15:guide id="10" pos="2509">
          <p15:clr>
            <a:srgbClr val="FBAE40"/>
          </p15:clr>
        </p15:guide>
        <p15:guide id="11" pos="9902">
          <p15:clr>
            <a:srgbClr val="FBAE40"/>
          </p15:clr>
        </p15:guide>
        <p15:guide id="12" pos="10356">
          <p15:clr>
            <a:srgbClr val="FBAE40"/>
          </p15:clr>
        </p15:guide>
        <p15:guide id="13" pos="12374">
          <p15:clr>
            <a:srgbClr val="FBAE40"/>
          </p15:clr>
        </p15:guide>
        <p15:guide id="14" pos="12828">
          <p15:clr>
            <a:srgbClr val="FBAE40"/>
          </p15:clr>
        </p15:guide>
        <p15:guide id="15" orient="horz" pos="1939">
          <p15:clr>
            <a:srgbClr val="FBAE40"/>
          </p15:clr>
        </p15:guide>
        <p15:guide id="16" orient="horz" pos="801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73DC4F51-981D-44CA-BEFB-E115977EB601}" type="datetimeFigureOut">
              <a:rPr lang="ru-RU"/>
              <a:pPr>
                <a:defRPr/>
              </a:pPr>
              <a:t>26.08.2023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7BD0E19-846B-4953-BD63-98106FBCAD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C6234-9684-4DFB-83D1-0E7070D53FCA}" type="datetimeFigureOut">
              <a:rPr lang="ru-RU"/>
              <a:pPr>
                <a:defRPr/>
              </a:pPr>
              <a:t>26.08.2023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7550C-C5DE-48DF-946E-496A788E70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B591F-064D-4142-9BBF-F28BC92A4404}" type="datetimeFigureOut">
              <a:rPr lang="ru-RU"/>
              <a:pPr>
                <a:defRPr/>
              </a:pPr>
              <a:t>26.08.2023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0EFFB-B003-42FB-BF92-4C1468C778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27DD5-FDCE-4C56-A0D6-DD036471348D}" type="datetimeFigureOut">
              <a:rPr lang="ru-RU"/>
              <a:pPr>
                <a:defRPr/>
              </a:pPr>
              <a:t>26.08.2023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8AC66-6AC7-4F50-B754-F18473D3EF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9704C-F968-49F8-9280-0FC7E97D5267}" type="datetimeFigureOut">
              <a:rPr lang="ru-RU"/>
              <a:pPr>
                <a:defRPr/>
              </a:pPr>
              <a:t>26.08.2023</a:t>
            </a:fld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85DF2-853B-4B16-8B74-C24DE7F60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46C16-D574-413E-A0AE-E00DEA290B3A}" type="datetimeFigureOut">
              <a:rPr lang="ru-RU"/>
              <a:pPr>
                <a:defRPr/>
              </a:pPr>
              <a:t>26.08.2023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1D122-5244-4A82-AE6F-AF89ABD6F4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2D5DA9A-0816-4E88-A1EF-EF90A845CCFA}" type="datetimeFigureOut">
              <a:rPr lang="ru-RU"/>
              <a:pPr>
                <a:defRPr/>
              </a:pPr>
              <a:t>26.08.2023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09DB3E-3BB2-465C-B15D-AC4F5BF9B6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7069FF7-BB14-490C-8B31-CA17123A4F7F}" type="datetimeFigureOut">
              <a:rPr lang="ru-RU"/>
              <a:pPr>
                <a:defRPr/>
              </a:pPr>
              <a:t>26.08.2023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A1C456C-F172-455F-B145-61D8DA831E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7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fontAlgn="base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fontAlgn="base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9CACE-FCD2-4EFE-849F-9B3212710E02}" type="datetimeFigureOut">
              <a:rPr lang="ru-RU" smtClean="0"/>
              <a:t>26.08.2023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8E062-76ED-45AF-B177-FC04EC9D3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31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BosovaLL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fipi.ru/metodicheskaya-kopilka/univers-kodifikatory-oko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fpu.edu.ru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akonrf.info/zakon-ob-obrazovanii-v-rf/12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soo.r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urok.apkpro.ru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57554" y="2000240"/>
            <a:ext cx="5525612" cy="286816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Обновленный ФГОС и ФООП для учителей информатики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5572140"/>
            <a:ext cx="5114925" cy="1000132"/>
          </a:xfrm>
        </p:spPr>
        <p:txBody>
          <a:bodyPr/>
          <a:lstStyle/>
          <a:p>
            <a:r>
              <a:rPr lang="ru-RU" sz="2000" dirty="0"/>
              <a:t>Любовь Викторовна Новикова, </a:t>
            </a:r>
            <a:r>
              <a:rPr lang="ru-RU" sz="2000" dirty="0" err="1"/>
              <a:t>зам.директора</a:t>
            </a:r>
            <a:r>
              <a:rPr lang="ru-RU" sz="2000" dirty="0"/>
              <a:t> школы № 68 г. Пензы, </a:t>
            </a:r>
            <a:r>
              <a:rPr lang="ru-RU" sz="2000"/>
              <a:t>учитель информатики и ИКТ</a:t>
            </a:r>
            <a:endParaRPr lang="ru-RU" sz="2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0F0138-420E-4870-B60A-19F15E266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78" y="0"/>
            <a:ext cx="2687669" cy="15567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D973030-8094-4866-9758-181B00C0E749}"/>
              </a:ext>
            </a:extLst>
          </p:cNvPr>
          <p:cNvSpPr/>
          <p:nvPr/>
        </p:nvSpPr>
        <p:spPr>
          <a:xfrm>
            <a:off x="4908955" y="4989610"/>
            <a:ext cx="3698146" cy="118735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6C491D9-5A40-43D7-B55D-624DE112CB6E}"/>
              </a:ext>
            </a:extLst>
          </p:cNvPr>
          <p:cNvSpPr/>
          <p:nvPr/>
        </p:nvSpPr>
        <p:spPr>
          <a:xfrm>
            <a:off x="4908956" y="4085438"/>
            <a:ext cx="3698147" cy="90417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59FEC12-2EF6-4456-A846-A7CD1C9C3D05}"/>
              </a:ext>
            </a:extLst>
          </p:cNvPr>
          <p:cNvSpPr/>
          <p:nvPr/>
        </p:nvSpPr>
        <p:spPr>
          <a:xfrm>
            <a:off x="4908957" y="2649387"/>
            <a:ext cx="3698147" cy="143605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B51D29-4AAD-4799-BFFB-0C1A7DF4513B}"/>
              </a:ext>
            </a:extLst>
          </p:cNvPr>
          <p:cNvSpPr/>
          <p:nvPr/>
        </p:nvSpPr>
        <p:spPr>
          <a:xfrm>
            <a:off x="1057013" y="5016618"/>
            <a:ext cx="2810312" cy="105701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251113-F938-45A8-92D9-F157DF8BD894}"/>
              </a:ext>
            </a:extLst>
          </p:cNvPr>
          <p:cNvSpPr/>
          <p:nvPr/>
        </p:nvSpPr>
        <p:spPr>
          <a:xfrm>
            <a:off x="1057013" y="3733102"/>
            <a:ext cx="2810312" cy="128351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38D8B05-339D-48C9-9A6B-2FE375B467B5}"/>
              </a:ext>
            </a:extLst>
          </p:cNvPr>
          <p:cNvSpPr/>
          <p:nvPr/>
        </p:nvSpPr>
        <p:spPr>
          <a:xfrm>
            <a:off x="1057013" y="2743198"/>
            <a:ext cx="2810312" cy="989904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BC213B-99BE-4504-BB96-DBD17A4CF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561" y="365126"/>
            <a:ext cx="8271545" cy="1325563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ЛИЧНОСТНЫЕ РЕЗУЛЬТАТЫ ФГОС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F431B7-7061-478D-A504-21310A1D82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2380" y="2734807"/>
            <a:ext cx="3775570" cy="3582101"/>
          </a:xfrm>
          <a:noFill/>
        </p:spPr>
        <p:txBody>
          <a:bodyPr>
            <a:normAutofit fontScale="92500"/>
          </a:bodyPr>
          <a:lstStyle/>
          <a:p>
            <a:r>
              <a:rPr lang="ru-RU" dirty="0"/>
              <a:t>ГРАЖДАНСКОЕ</a:t>
            </a:r>
          </a:p>
          <a:p>
            <a:r>
              <a:rPr lang="ru-RU" dirty="0"/>
              <a:t>ПАТРИОТИЧЕСКОЕ</a:t>
            </a:r>
          </a:p>
          <a:p>
            <a:r>
              <a:rPr lang="ru-RU" dirty="0"/>
              <a:t>ДУХОВНО-НРАВСТВЕННОЕ </a:t>
            </a:r>
          </a:p>
          <a:p>
            <a:r>
              <a:rPr lang="ru-RU" dirty="0"/>
              <a:t>ЭСТЕТИЧЕСКОЕ </a:t>
            </a:r>
          </a:p>
          <a:p>
            <a:r>
              <a:rPr lang="ru-RU" cap="all" dirty="0"/>
              <a:t>трудовое </a:t>
            </a:r>
          </a:p>
          <a:p>
            <a:r>
              <a:rPr lang="ru-RU" cap="all" dirty="0"/>
              <a:t>экологическое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A76C7BB-0C6A-47D9-ADBB-175A962EC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2594861"/>
            <a:ext cx="4128956" cy="3582101"/>
          </a:xfrm>
        </p:spPr>
        <p:txBody>
          <a:bodyPr>
            <a:normAutofit fontScale="92500"/>
          </a:bodyPr>
          <a:lstStyle/>
          <a:p>
            <a:r>
              <a:rPr lang="ru-RU" cap="all" dirty="0" err="1"/>
              <a:t>ФизическоЕ</a:t>
            </a:r>
            <a:r>
              <a:rPr lang="ru-RU" cap="all" dirty="0"/>
              <a:t> воспитание, </a:t>
            </a:r>
            <a:r>
              <a:rPr lang="ru-RU" cap="all" dirty="0" err="1"/>
              <a:t>здоровьЕ</a:t>
            </a:r>
            <a:r>
              <a:rPr lang="ru-RU" cap="all" dirty="0"/>
              <a:t> и </a:t>
            </a:r>
            <a:r>
              <a:rPr lang="ru-RU" cap="all" dirty="0" err="1"/>
              <a:t>эмоциональноЕ</a:t>
            </a:r>
            <a:r>
              <a:rPr lang="ru-RU" cap="all" dirty="0"/>
              <a:t> </a:t>
            </a:r>
            <a:r>
              <a:rPr lang="ru-RU" cap="all" dirty="0" err="1"/>
              <a:t>благополучиЕ</a:t>
            </a:r>
            <a:endParaRPr lang="ru-RU" dirty="0"/>
          </a:p>
          <a:p>
            <a:r>
              <a:rPr lang="ru-RU" cap="all" dirty="0"/>
              <a:t>ценности научного познания</a:t>
            </a:r>
            <a:endParaRPr lang="ru-RU" dirty="0"/>
          </a:p>
          <a:p>
            <a:r>
              <a:rPr lang="ru-RU" dirty="0"/>
              <a:t>АДАПТАЦИЯ К ИЗМЕНЯЮЩИМСЯ УСЛОВИЯМ </a:t>
            </a:r>
          </a:p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DA6831D-707E-4E97-93EA-18842E2BCC53}"/>
              </a:ext>
            </a:extLst>
          </p:cNvPr>
          <p:cNvSpPr/>
          <p:nvPr/>
        </p:nvSpPr>
        <p:spPr>
          <a:xfrm>
            <a:off x="624982" y="1825625"/>
            <a:ext cx="37112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Воспитание</a:t>
            </a:r>
          </a:p>
        </p:txBody>
      </p:sp>
    </p:spTree>
    <p:extLst>
      <p:ext uri="{BB962C8B-B14F-4D97-AF65-F5344CB8AC3E}">
        <p14:creationId xmlns:p14="http://schemas.microsoft.com/office/powerpoint/2010/main" val="993259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D8A68F-4C2E-4FB3-B58C-5C49D71CF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2198"/>
            <a:ext cx="9144000" cy="615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71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16632"/>
            <a:ext cx="7848872" cy="1368151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ПРЕДМЕТНЫЕ РЕЗУЛЬТАТЫ (ИНФОРМАТИКА)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916832"/>
            <a:ext cx="7239000" cy="439248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Отделены от учебного предмета «Математика»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Представлены на базовом и углубленном уровне (по 15 пунктов)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Сравнение – хорошо провела </a:t>
            </a:r>
            <a:r>
              <a:rPr lang="ru-RU" dirty="0" err="1">
                <a:hlinkClick r:id="rId3" action="ppaction://hlinkfile"/>
              </a:rPr>
              <a:t>Босова</a:t>
            </a:r>
            <a:r>
              <a:rPr lang="ru-RU" dirty="0">
                <a:hlinkClick r:id="rId3" action="ppaction://hlinkfile"/>
              </a:rPr>
              <a:t> Л. 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433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</a:rPr>
              <a:t>Обновление </a:t>
            </a:r>
            <a:r>
              <a:rPr lang="ru-RU" sz="2800" dirty="0" err="1">
                <a:solidFill>
                  <a:schemeClr val="tx1"/>
                </a:solidFill>
              </a:rPr>
              <a:t>фгос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соо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(ПРИКАЗ 732 ОТ 12.08.2022 Г.)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916831"/>
            <a:ext cx="7239000" cy="4539531"/>
          </a:xfrm>
        </p:spPr>
        <p:txBody>
          <a:bodyPr/>
          <a:lstStyle/>
          <a:p>
            <a:r>
              <a:rPr lang="ru-RU" b="1" dirty="0"/>
              <a:t>Изменение</a:t>
            </a:r>
            <a:r>
              <a:rPr lang="ru-RU" dirty="0"/>
              <a:t> структуры личностных и метапредметных результатов</a:t>
            </a:r>
          </a:p>
          <a:p>
            <a:r>
              <a:rPr lang="ru-RU" b="1" dirty="0"/>
              <a:t>Значительное расширение </a:t>
            </a:r>
            <a:r>
              <a:rPr lang="ru-RU" dirty="0"/>
              <a:t>предметных результатов изучения учебного предмета «Информатика» (базовый и углубленный уровень)</a:t>
            </a:r>
          </a:p>
          <a:p>
            <a:r>
              <a:rPr lang="ru-RU" b="1" dirty="0"/>
              <a:t>Изменения</a:t>
            </a:r>
            <a:r>
              <a:rPr lang="ru-RU" dirty="0"/>
              <a:t> в перечне обязательных для изучения предметов учебного плана</a:t>
            </a:r>
          </a:p>
          <a:p>
            <a:r>
              <a:rPr lang="ru-RU" dirty="0"/>
              <a:t>Структура рабочей программы по предмету </a:t>
            </a:r>
            <a:r>
              <a:rPr lang="ru-RU" b="1" dirty="0"/>
              <a:t>не изменилась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0575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</a:rPr>
              <a:t>Рабочая программа предмета «информатика» (по ФГОС-2012)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п. 18.2.2 ФГОС СОО:</a:t>
            </a:r>
          </a:p>
          <a:p>
            <a:pPr marL="0" indent="0">
              <a:buNone/>
            </a:pPr>
            <a:r>
              <a:rPr lang="ru-RU" dirty="0"/>
              <a:t>Рабочие программы учебных предметов, курсов должны содержать: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   планируемые результаты освоения учебного предмета, курса;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   содержание учебного предмета, курса;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   тематическое планирование </a:t>
            </a:r>
            <a:r>
              <a:rPr lang="ru-RU" b="1" dirty="0"/>
              <a:t>с учетом программы воспитания</a:t>
            </a:r>
            <a:r>
              <a:rPr lang="ru-RU" dirty="0"/>
              <a:t> с указанием количества часов, отводимых на освоение каждой темы.</a:t>
            </a:r>
          </a:p>
        </p:txBody>
      </p:sp>
      <p:sp>
        <p:nvSpPr>
          <p:cNvPr id="4" name="Стрелка: вправо 3">
            <a:hlinkClick r:id="rId3"/>
            <a:extLst>
              <a:ext uri="{FF2B5EF4-FFF2-40B4-BE49-F238E27FC236}">
                <a16:creationId xmlns:a16="http://schemas.microsoft.com/office/drawing/2014/main" id="{A2100C34-D6BA-4022-9FB4-73F4B8B07CB5}"/>
              </a:ext>
            </a:extLst>
          </p:cNvPr>
          <p:cNvSpPr/>
          <p:nvPr/>
        </p:nvSpPr>
        <p:spPr>
          <a:xfrm>
            <a:off x="5724128" y="6168331"/>
            <a:ext cx="223224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Кодификатор</a:t>
            </a:r>
          </a:p>
        </p:txBody>
      </p:sp>
    </p:spTree>
    <p:extLst>
      <p:ext uri="{BB962C8B-B14F-4D97-AF65-F5344CB8AC3E}">
        <p14:creationId xmlns:p14="http://schemas.microsoft.com/office/powerpoint/2010/main" val="366966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431C9B-A7B3-4937-973A-797A2E51D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32656"/>
            <a:ext cx="7657143" cy="4666667"/>
          </a:xfrm>
          <a:prstGeom prst="rect">
            <a:avLst/>
          </a:prstGeom>
        </p:spPr>
      </p:pic>
      <p:sp>
        <p:nvSpPr>
          <p:cNvPr id="2" name="Прямоугольник 1">
            <a:hlinkClick r:id="rId3"/>
            <a:extLst>
              <a:ext uri="{FF2B5EF4-FFF2-40B4-BE49-F238E27FC236}">
                <a16:creationId xmlns:a16="http://schemas.microsoft.com/office/drawing/2014/main" id="{D53D6785-8060-4BCA-8248-2FB92D3BE9C0}"/>
              </a:ext>
            </a:extLst>
          </p:cNvPr>
          <p:cNvSpPr/>
          <p:nvPr/>
        </p:nvSpPr>
        <p:spPr>
          <a:xfrm>
            <a:off x="2051720" y="5589240"/>
            <a:ext cx="41044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Актуальный перечень</a:t>
            </a:r>
          </a:p>
        </p:txBody>
      </p:sp>
    </p:spTree>
    <p:extLst>
      <p:ext uri="{BB962C8B-B14F-4D97-AF65-F5344CB8AC3E}">
        <p14:creationId xmlns:p14="http://schemas.microsoft.com/office/powerpoint/2010/main" val="1219989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260648"/>
            <a:ext cx="7200800" cy="86858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Федеральный закон от 29 декабря 2012 г. №273-ФЗ </a:t>
            </a:r>
          </a:p>
          <a:p>
            <a:pPr algn="ctr"/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«Об образовании в Российской Федерации»   </a:t>
            </a:r>
          </a:p>
          <a:p>
            <a:pPr algn="ctr"/>
            <a:r>
              <a:rPr lang="ru-RU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(ред. от 04.08.2023)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556792"/>
            <a:ext cx="78843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Часть </a:t>
            </a:r>
            <a:r>
              <a:rPr lang="en-US" sz="2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r>
              <a:rPr lang="ru-RU" sz="2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.1. статья 12</a:t>
            </a:r>
          </a:p>
          <a:p>
            <a:pPr algn="ctr"/>
            <a:endParaRPr lang="ru-RU" sz="21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ru-RU" dirty="0">
                <a:ln w="0"/>
              </a:rPr>
              <a:t>Организации, осуществляющие образовательную деятельность по имеющим государственную аккредитацию основным общеобразовательным программам разрабатывают образовательные программы в соответствии</a:t>
            </a:r>
            <a:r>
              <a:rPr lang="ru-RU" b="1" dirty="0">
                <a:ln w="0"/>
              </a:rPr>
              <a:t> </a:t>
            </a:r>
            <a:r>
              <a:rPr lang="ru-RU" dirty="0"/>
              <a:t>в соответствии с </a:t>
            </a:r>
            <a:r>
              <a:rPr lang="ru-RU" b="1" dirty="0"/>
              <a:t>федеральными государственными образовательными стандартами</a:t>
            </a:r>
            <a:r>
              <a:rPr lang="ru-RU" dirty="0"/>
              <a:t> и соответствующими </a:t>
            </a:r>
            <a:r>
              <a:rPr lang="ru-RU" b="1" dirty="0"/>
              <a:t>федеральными основными общеобразовательными программами</a:t>
            </a:r>
            <a:r>
              <a:rPr lang="ru-RU" dirty="0">
                <a:ln w="0"/>
              </a:rPr>
              <a:t>. </a:t>
            </a:r>
            <a:r>
              <a:rPr lang="ru-RU" dirty="0"/>
              <a:t>Содержание и планируемые результаты разработанных образовательными организациями образовательных программ должны быть </a:t>
            </a:r>
            <a:r>
              <a:rPr lang="ru-RU" b="1" dirty="0"/>
              <a:t>не ниже </a:t>
            </a:r>
            <a:r>
              <a:rPr lang="ru-RU" dirty="0"/>
              <a:t>соответствующих содержания и планируемых результатов федеральных основных общеобразовательных программ.</a:t>
            </a:r>
            <a:endParaRPr lang="ru-RU" dirty="0">
              <a:ln w="0"/>
            </a:endParaRPr>
          </a:p>
        </p:txBody>
      </p:sp>
      <p:sp>
        <p:nvSpPr>
          <p:cNvPr id="6" name="Стрелка: вправо 5">
            <a:hlinkClick r:id="rId2"/>
            <a:extLst>
              <a:ext uri="{FF2B5EF4-FFF2-40B4-BE49-F238E27FC236}">
                <a16:creationId xmlns:a16="http://schemas.microsoft.com/office/drawing/2014/main" id="{3D18DCAA-E36A-4417-86A7-663F1ECEFC05}"/>
              </a:ext>
            </a:extLst>
          </p:cNvPr>
          <p:cNvSpPr/>
          <p:nvPr/>
        </p:nvSpPr>
        <p:spPr>
          <a:xfrm>
            <a:off x="5220072" y="5342444"/>
            <a:ext cx="223224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Статья 12 полностью</a:t>
            </a:r>
          </a:p>
        </p:txBody>
      </p:sp>
    </p:spTree>
    <p:extLst>
      <p:ext uri="{BB962C8B-B14F-4D97-AF65-F5344CB8AC3E}">
        <p14:creationId xmlns:p14="http://schemas.microsoft.com/office/powerpoint/2010/main" val="2184929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C2EB824-DC84-4AA9-8AE3-54E3AFD26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ФООП ИЛИ ФОП?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6860B74E-E503-4B81-B010-86C88B8AA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48" y="2708919"/>
            <a:ext cx="6292552" cy="108012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ФООП включает в себя ФОП ДО, ФОП НОО, ФОП ООО и ФОП СОО</a:t>
            </a:r>
          </a:p>
        </p:txBody>
      </p:sp>
      <p:pic>
        <p:nvPicPr>
          <p:cNvPr id="1028" name="Picture 4" descr="https://papik.pro/grafic/uploads/posts/2023-04/1682816810_papik-pro-p-zadumchivii-smail-bez-fona-png-11.png">
            <a:extLst>
              <a:ext uri="{FF2B5EF4-FFF2-40B4-BE49-F238E27FC236}">
                <a16:creationId xmlns:a16="http://schemas.microsoft.com/office/drawing/2014/main" id="{DDD234FD-78E5-4FA4-8C1B-6C3CC5A7FF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8" r="25418"/>
          <a:stretch/>
        </p:blipFill>
        <p:spPr bwMode="auto">
          <a:xfrm>
            <a:off x="5220072" y="730869"/>
            <a:ext cx="1584176" cy="186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7659865-2EE2-4712-BC13-864B3A9FE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32" y="2507052"/>
            <a:ext cx="1340768" cy="1340768"/>
          </a:xfrm>
          <a:prstGeom prst="rect">
            <a:avLst/>
          </a:prstGeom>
        </p:spPr>
      </p:pic>
      <p:sp>
        <p:nvSpPr>
          <p:cNvPr id="9" name="Объект 4">
            <a:extLst>
              <a:ext uri="{FF2B5EF4-FFF2-40B4-BE49-F238E27FC236}">
                <a16:creationId xmlns:a16="http://schemas.microsoft.com/office/drawing/2014/main" id="{EFF2703C-1C09-4E8E-81F5-BF967EB4395C}"/>
              </a:ext>
            </a:extLst>
          </p:cNvPr>
          <p:cNvSpPr txBox="1">
            <a:spLocks/>
          </p:cNvSpPr>
          <p:nvPr/>
        </p:nvSpPr>
        <p:spPr bwMode="auto">
          <a:xfrm>
            <a:off x="1447800" y="3954163"/>
            <a:ext cx="6364560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fontAlgn="base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Font typeface="Wingdings 2" pitchFamily="18" charset="2"/>
              <a:buChar char="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F9B639"/>
              </a:buClr>
              <a:buSzPct val="80000"/>
              <a:buFont typeface="Wingdings 2" pitchFamily="18" charset="2"/>
              <a:buChar char=""/>
              <a:defRPr sz="2300" kern="1200">
                <a:solidFill>
                  <a:srgbClr val="6C6C6C"/>
                </a:solidFill>
                <a:latin typeface="+mn-lt"/>
                <a:ea typeface="+mn-ea"/>
                <a:cs typeface="+mn-cs"/>
              </a:defRPr>
            </a:lvl2pPr>
            <a:lvl3pPr marL="758825" indent="-228600" algn="l" rtl="0" fontAlgn="base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60000"/>
              <a:buFont typeface="Wingdings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4888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9B63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rgbClr val="6C6C6C"/>
                </a:solidFill>
                <a:latin typeface="+mn-lt"/>
                <a:ea typeface="+mn-ea"/>
                <a:cs typeface="+mn-cs"/>
              </a:defRPr>
            </a:lvl4pPr>
            <a:lvl5pPr marL="1279525" indent="-228600" algn="l" rtl="0" fontAlgn="base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itchFamily="2" charset="2"/>
              <a:buChar char="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Font typeface="Wingdings 2" pitchFamily="18" charset="2"/>
              <a:buNone/>
            </a:pPr>
            <a:r>
              <a:rPr lang="ru-RU" dirty="0"/>
              <a:t>Введение ФООП с 01.09.2023 г. является обязательным для всех школ и всех классов с 1 по 11-й</a:t>
            </a:r>
          </a:p>
        </p:txBody>
      </p:sp>
    </p:spTree>
    <p:extLst>
      <p:ext uri="{BB962C8B-B14F-4D97-AF65-F5344CB8AC3E}">
        <p14:creationId xmlns:p14="http://schemas.microsoft.com/office/powerpoint/2010/main" val="107006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297" y="116632"/>
            <a:ext cx="7239000" cy="6663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>
                <a:solidFill>
                  <a:srgbClr val="660033"/>
                </a:solidFill>
              </a:rPr>
              <a:t>Нормативные документы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0A1B048A-CFC6-4FD4-8262-CFB0A0B172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234389"/>
              </p:ext>
            </p:extLst>
          </p:nvPr>
        </p:nvGraphicFramePr>
        <p:xfrm>
          <a:off x="350201" y="851013"/>
          <a:ext cx="7643192" cy="4948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1596">
                  <a:extLst>
                    <a:ext uri="{9D8B030D-6E8A-4147-A177-3AD203B41FA5}">
                      <a16:colId xmlns:a16="http://schemas.microsoft.com/office/drawing/2014/main" val="4254924533"/>
                    </a:ext>
                  </a:extLst>
                </a:gridCol>
                <a:gridCol w="3821596">
                  <a:extLst>
                    <a:ext uri="{9D8B030D-6E8A-4147-A177-3AD203B41FA5}">
                      <a16:colId xmlns:a16="http://schemas.microsoft.com/office/drawing/2014/main" val="2377469552"/>
                    </a:ext>
                  </a:extLst>
                </a:gridCol>
              </a:tblGrid>
              <a:tr h="406648">
                <a:tc>
                  <a:txBody>
                    <a:bodyPr/>
                    <a:lstStyle/>
                    <a:p>
                      <a:r>
                        <a:rPr lang="ru-RU" sz="2000" dirty="0"/>
                        <a:t>Основная школа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Средняя школа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14776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/>
                        <a:t>ФГОС ООО</a:t>
                      </a:r>
                      <a:r>
                        <a:rPr lang="ru-RU" sz="2000" dirty="0"/>
                        <a:t> (приказ Минобрнауки РФ от 17 декабря 2010 г. N 1897) – еще действует сейчас</a:t>
                      </a:r>
                    </a:p>
                    <a:p>
                      <a:r>
                        <a:rPr lang="ru-RU" sz="2000" b="1" dirty="0"/>
                        <a:t>ФГОС ООО</a:t>
                      </a:r>
                      <a:r>
                        <a:rPr lang="ru-RU" sz="2000" dirty="0"/>
                        <a:t> (приказ </a:t>
                      </a:r>
                      <a:r>
                        <a:rPr lang="ru-RU" sz="2000" dirty="0" err="1"/>
                        <a:t>Минпросвещения</a:t>
                      </a:r>
                      <a:r>
                        <a:rPr lang="ru-RU" sz="2000" dirty="0"/>
                        <a:t> РФ от 31 мая 2021 г. N 287 в ред. от 08.11.2022) – </a:t>
                      </a:r>
                      <a:r>
                        <a:rPr lang="ru-RU" sz="2000" b="1" u="sng" dirty="0"/>
                        <a:t>с 01.09.2022 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ФГОС СОО</a:t>
                      </a:r>
                      <a:r>
                        <a:rPr lang="ru-RU" sz="2000" dirty="0"/>
                        <a:t> (приказ Минобрнауки РФ от 17 мая 2012 г. N 413)</a:t>
                      </a:r>
                    </a:p>
                    <a:p>
                      <a:r>
                        <a:rPr lang="ru-RU" sz="2000" b="1" u="sng" dirty="0"/>
                        <a:t>С 1.09.2023 г. </a:t>
                      </a:r>
                      <a:r>
                        <a:rPr lang="ru-RU" sz="2000" dirty="0"/>
                        <a:t>– в редакции от 12.08.2022 г.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384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Основная образовательная программа основного общего образования на основе </a:t>
                      </a:r>
                      <a:r>
                        <a:rPr lang="ru-RU" sz="2000" b="1" dirty="0"/>
                        <a:t>ФОП ООО (пр. 370 от 18.05.23)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Основная образовательная программа среднего общего образования на основе </a:t>
                      </a:r>
                      <a:r>
                        <a:rPr lang="ru-RU" sz="2000" b="1" dirty="0"/>
                        <a:t>ФОП СОО (пр. 371 от 18.05.23)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989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/>
                        <a:t>Рабочая программа учебного предмета (федеральная?)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Рабочая программа учебного предмета (федеральная?)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7179170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B085DC4-054E-42CB-821A-B4B130DFD7C3}"/>
              </a:ext>
            </a:extLst>
          </p:cNvPr>
          <p:cNvSpPr/>
          <p:nvPr/>
        </p:nvSpPr>
        <p:spPr>
          <a:xfrm>
            <a:off x="573991" y="6006987"/>
            <a:ext cx="74888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Переход на обновленные ФГОС рекомендуется завершить к 2024/2025 учебному году </a:t>
            </a:r>
            <a:r>
              <a:rPr lang="ru-RU" sz="16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(письмо </a:t>
            </a:r>
            <a:r>
              <a:rPr lang="ru-RU" sz="1600" b="0" i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Минпросвещения</a:t>
            </a:r>
            <a:r>
              <a:rPr lang="ru-RU" sz="16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от 22.05.23)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92460" y="116632"/>
            <a:ext cx="7239000" cy="910208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</a:rPr>
              <a:t>Рабочая программа предмета «информатика»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005681"/>
            <a:ext cx="8064896" cy="4846638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п. 32.1 ФГОС ООО (2021 г.):</a:t>
            </a:r>
          </a:p>
          <a:p>
            <a:pPr marL="0" indent="0">
              <a:buNone/>
            </a:pPr>
            <a:r>
              <a:rPr lang="ru-RU" sz="2000" b="1" dirty="0"/>
              <a:t>Рабочие программы </a:t>
            </a:r>
            <a:r>
              <a:rPr lang="ru-RU" sz="2000" dirty="0"/>
              <a:t>учебных предметов, курсов должны включать:</a:t>
            </a:r>
          </a:p>
          <a:p>
            <a:r>
              <a:rPr lang="ru-RU" sz="2000" b="1" dirty="0"/>
              <a:t>содержание</a:t>
            </a:r>
            <a:r>
              <a:rPr lang="ru-RU" sz="2000" dirty="0"/>
              <a:t> учебного предмета;</a:t>
            </a:r>
          </a:p>
          <a:p>
            <a:r>
              <a:rPr lang="ru-RU" sz="2000" b="1" dirty="0"/>
              <a:t>планируемые результаты </a:t>
            </a:r>
            <a:r>
              <a:rPr lang="ru-RU" sz="2000" dirty="0"/>
              <a:t>освоения учебного предмета;</a:t>
            </a:r>
          </a:p>
          <a:p>
            <a:r>
              <a:rPr lang="ru-RU" sz="2000" b="1" dirty="0"/>
              <a:t>тематическое планирование </a:t>
            </a:r>
            <a:r>
              <a:rPr lang="ru-RU" sz="2000" dirty="0"/>
              <a:t>с указанием количества академических часов, отводимых на освоение каждой темы учебного предмета и </a:t>
            </a:r>
            <a:r>
              <a:rPr lang="ru-RU" sz="1800" i="1" dirty="0"/>
              <a:t>возможность использования по этой теме электронных (цифровых) образовательных ресурсов, являющихся учебно-методическими материалами (мультимедийные программы, электронные учебники и задачники, электронные библиотеки, виртуальные лаборатории, игровые программы, коллекции цифровых образовательных ресурсов), используемыми для обучения и воспитания различных групп пользователей, содержание которых соответствует законодательству об образовании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1800" dirty="0"/>
              <a:t>Рабочие программы учебных предметов, учебных курсов, учебных модулей формируются </a:t>
            </a:r>
            <a:r>
              <a:rPr lang="ru-RU" sz="1800" b="1" dirty="0"/>
              <a:t>с учетом рабочей программы воспитания.</a:t>
            </a:r>
          </a:p>
        </p:txBody>
      </p:sp>
    </p:spTree>
    <p:extLst>
      <p:ext uri="{BB962C8B-B14F-4D97-AF65-F5344CB8AC3E}">
        <p14:creationId xmlns:p14="http://schemas.microsoft.com/office/powerpoint/2010/main" val="5764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916832"/>
            <a:ext cx="7239000" cy="660053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hlinkClick r:id="rId3"/>
              </a:rPr>
              <a:t>ЕДИНОЕ СОДЕРЖАНИЕ ОБРАЗОВАНИЯ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996952"/>
            <a:ext cx="7239000" cy="2952327"/>
          </a:xfrm>
        </p:spPr>
        <p:txBody>
          <a:bodyPr/>
          <a:lstStyle/>
          <a:p>
            <a:r>
              <a:rPr lang="ru-RU" b="1" dirty="0"/>
              <a:t>ФОП – </a:t>
            </a:r>
            <a:r>
              <a:rPr lang="ru-RU" dirty="0"/>
              <a:t>интерактивная версия</a:t>
            </a:r>
          </a:p>
          <a:p>
            <a:r>
              <a:rPr lang="ru-RU" b="1" dirty="0"/>
              <a:t>Рабочие программы: </a:t>
            </a:r>
            <a:r>
              <a:rPr lang="ru-RU" dirty="0"/>
              <a:t>тексты и конструктор</a:t>
            </a:r>
          </a:p>
          <a:p>
            <a:r>
              <a:rPr lang="ru-RU" b="1" dirty="0"/>
              <a:t>Методические рекомендации </a:t>
            </a:r>
            <a:r>
              <a:rPr lang="ru-RU" dirty="0"/>
              <a:t>по преподаванию предмета</a:t>
            </a:r>
          </a:p>
          <a:p>
            <a:r>
              <a:rPr lang="ru-RU" b="1" dirty="0"/>
              <a:t>Методические семинары</a:t>
            </a:r>
            <a:r>
              <a:rPr lang="ru-RU" dirty="0"/>
              <a:t> (ведущая – </a:t>
            </a:r>
            <a:r>
              <a:rPr lang="ru-RU" dirty="0" err="1"/>
              <a:t>Босова</a:t>
            </a:r>
            <a:r>
              <a:rPr lang="ru-RU" dirty="0"/>
              <a:t> Л. Л.)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B4E7FA8-0B49-49AE-8500-E72F77D1FC4D}"/>
              </a:ext>
            </a:extLst>
          </p:cNvPr>
          <p:cNvSpPr/>
          <p:nvPr/>
        </p:nvSpPr>
        <p:spPr>
          <a:xfrm>
            <a:off x="467544" y="556444"/>
            <a:ext cx="748883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 01.09.2023 г. содержание РП и планируемые результаты по всем предметам должны быть не ниже, чем представленные в ФООП </a:t>
            </a:r>
            <a:r>
              <a:rPr lang="ru-RU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(письмо </a:t>
            </a:r>
            <a:r>
              <a:rPr lang="ru-RU" b="0" i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Минпросвещения</a:t>
            </a:r>
            <a:r>
              <a:rPr lang="ru-RU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от 03.03.23)</a:t>
            </a:r>
          </a:p>
        </p:txBody>
      </p:sp>
    </p:spTree>
    <p:extLst>
      <p:ext uri="{BB962C8B-B14F-4D97-AF65-F5344CB8AC3E}">
        <p14:creationId xmlns:p14="http://schemas.microsoft.com/office/powerpoint/2010/main" val="214996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EB63-93A7-4C32-A4E3-80274B868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588045"/>
          </a:xfrm>
        </p:spPr>
        <p:txBody>
          <a:bodyPr>
            <a:normAutofit fontScale="90000"/>
          </a:bodyPr>
          <a:lstStyle/>
          <a:p>
            <a:r>
              <a:rPr lang="ru-RU" dirty="0"/>
              <a:t>ОСОБЕННОСТИ ФГОС ООО - 2021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7BA1C7-C092-4343-B778-061C45C1F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24744"/>
            <a:ext cx="7239000" cy="5112568"/>
          </a:xfrm>
        </p:spPr>
        <p:txBody>
          <a:bodyPr/>
          <a:lstStyle/>
          <a:p>
            <a:r>
              <a:rPr lang="ru-RU" sz="2400" dirty="0"/>
              <a:t>Единство </a:t>
            </a:r>
            <a:r>
              <a:rPr lang="ru-RU" sz="2400" b="1" dirty="0"/>
              <a:t>учебной и воспитательной </a:t>
            </a:r>
            <a:r>
              <a:rPr lang="ru-RU" sz="2400" dirty="0"/>
              <a:t>деятельности</a:t>
            </a:r>
          </a:p>
          <a:p>
            <a:r>
              <a:rPr lang="ru-RU" sz="2400" b="1" dirty="0"/>
              <a:t>Функциональная грамотность </a:t>
            </a:r>
            <a:r>
              <a:rPr lang="ru-RU" sz="2400" dirty="0"/>
              <a:t>(</a:t>
            </a:r>
            <a:r>
              <a:rPr lang="ru-RU" sz="2400" i="1" dirty="0"/>
              <a:t>один из результатов освоения программы</a:t>
            </a:r>
          </a:p>
          <a:p>
            <a:r>
              <a:rPr lang="ru-RU" sz="2400" dirty="0"/>
              <a:t>Математика, информатика, физика, химия и биология на </a:t>
            </a:r>
            <a:r>
              <a:rPr lang="ru-RU" sz="2400" b="1" dirty="0"/>
              <a:t>базовом и углубленном уровне</a:t>
            </a:r>
            <a:endParaRPr lang="en-US" sz="2400" b="1" dirty="0"/>
          </a:p>
          <a:p>
            <a:r>
              <a:rPr lang="ru-RU" sz="2400" dirty="0"/>
              <a:t>Включение в рабочие программы </a:t>
            </a:r>
            <a:r>
              <a:rPr lang="ru-RU" sz="2400" b="1" dirty="0"/>
              <a:t>электронных образовательных ресурсов </a:t>
            </a:r>
            <a:r>
              <a:rPr lang="ru-RU" sz="2400" dirty="0"/>
              <a:t>(приказ </a:t>
            </a:r>
            <a:r>
              <a:rPr lang="ru-RU" sz="2400" dirty="0" err="1"/>
              <a:t>Минпросвещения</a:t>
            </a:r>
            <a:r>
              <a:rPr lang="ru-RU" sz="2400" dirty="0"/>
              <a:t> РФ от 02.08.2022 </a:t>
            </a:r>
            <a:r>
              <a:rPr lang="en-US" sz="2400" dirty="0"/>
              <a:t>N </a:t>
            </a:r>
            <a:r>
              <a:rPr lang="ru-RU" sz="2400" dirty="0"/>
              <a:t>653)</a:t>
            </a:r>
          </a:p>
          <a:p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850293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B70DA0-B456-414B-8D23-AAF0D8D0D8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70"/>
          <a:stretch/>
        </p:blipFill>
        <p:spPr>
          <a:xfrm>
            <a:off x="755576" y="1196752"/>
            <a:ext cx="6455352" cy="34077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1BF97F-DBD7-4D86-A056-385241B361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174"/>
          <a:stretch/>
        </p:blipFill>
        <p:spPr>
          <a:xfrm>
            <a:off x="395536" y="4835447"/>
            <a:ext cx="7352381" cy="16178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AF0838-3869-4A64-A7A0-C083C4CDECB6}"/>
              </a:ext>
            </a:extLst>
          </p:cNvPr>
          <p:cNvSpPr/>
          <p:nvPr/>
        </p:nvSpPr>
        <p:spPr>
          <a:xfrm>
            <a:off x="789416" y="188640"/>
            <a:ext cx="656461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приказ </a:t>
            </a:r>
            <a:r>
              <a:rPr lang="ru-RU" sz="3200" b="1" cap="all" dirty="0" err="1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Минпросвещения</a:t>
            </a:r>
            <a:r>
              <a:rPr lang="ru-RU" sz="32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 РФ </a:t>
            </a:r>
            <a:endParaRPr lang="en-US" sz="3200" b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latin typeface="+mj-lt"/>
              <a:ea typeface="+mj-ea"/>
              <a:cs typeface="+mj-cs"/>
            </a:endParaRPr>
          </a:p>
          <a:p>
            <a:pPr algn="ctr"/>
            <a:r>
              <a:rPr lang="ru-RU" sz="32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от 02.08.2022 </a:t>
            </a:r>
            <a:r>
              <a:rPr lang="en-US" sz="32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N </a:t>
            </a:r>
            <a:r>
              <a:rPr lang="ru-RU" sz="32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653</a:t>
            </a:r>
          </a:p>
        </p:txBody>
      </p:sp>
      <p:sp>
        <p:nvSpPr>
          <p:cNvPr id="3" name="Стрелка: вправо 2">
            <a:hlinkClick r:id="rId4"/>
            <a:extLst>
              <a:ext uri="{FF2B5EF4-FFF2-40B4-BE49-F238E27FC236}">
                <a16:creationId xmlns:a16="http://schemas.microsoft.com/office/drawing/2014/main" id="{09B16E44-6B2B-4D6C-B61D-8C92C36AA5B7}"/>
              </a:ext>
            </a:extLst>
          </p:cNvPr>
          <p:cNvSpPr/>
          <p:nvPr/>
        </p:nvSpPr>
        <p:spPr>
          <a:xfrm>
            <a:off x="7956376" y="6165304"/>
            <a:ext cx="64807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17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CBA6C90-EA23-4C35-A96C-21EE4DCB1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9724"/>
            <a:ext cx="9144000" cy="3418552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50FB7000-4AD8-494F-AFA8-4AE70732E52C}"/>
              </a:ext>
            </a:extLst>
          </p:cNvPr>
          <p:cNvSpPr txBox="1">
            <a:spLocks/>
          </p:cNvSpPr>
          <p:nvPr/>
        </p:nvSpPr>
        <p:spPr>
          <a:xfrm>
            <a:off x="467544" y="908720"/>
            <a:ext cx="7239000" cy="666328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800" b="1" kern="1200" cap="all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rebuchet MS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rebuchet MS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rebuchet MS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rebuchet M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 b="1">
                <a:solidFill>
                  <a:schemeClr val="tx1"/>
                </a:solidFill>
                <a:latin typeface="Trebuchet MS" pitchFamily="34" charset="0"/>
              </a:defRPr>
            </a:lvl9pPr>
            <a:extLst/>
          </a:lstStyle>
          <a:p>
            <a:pPr algn="ctr"/>
            <a:r>
              <a:rPr lang="ru-RU" sz="4400" dirty="0">
                <a:solidFill>
                  <a:srgbClr val="660033"/>
                </a:solidFill>
              </a:rPr>
              <a:t>Из конструктора рабочих программ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CED6D6D6-49E6-4D0D-9C7B-B7DC4260BD7E}"/>
              </a:ext>
            </a:extLst>
          </p:cNvPr>
          <p:cNvSpPr/>
          <p:nvPr/>
        </p:nvSpPr>
        <p:spPr>
          <a:xfrm>
            <a:off x="6300192" y="3429000"/>
            <a:ext cx="2843808" cy="21602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08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2480</TotalTime>
  <Words>687</Words>
  <Application>Microsoft Office PowerPoint</Application>
  <PresentationFormat>Экран (4:3)</PresentationFormat>
  <Paragraphs>78</Paragraphs>
  <Slides>15</Slides>
  <Notes>5</Notes>
  <HiddenSlides>4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7" baseType="lpstr">
      <vt:lpstr>.PingFang SC Regular</vt:lpstr>
      <vt:lpstr>Arial</vt:lpstr>
      <vt:lpstr>Bookman Old Style</vt:lpstr>
      <vt:lpstr>Calibri</vt:lpstr>
      <vt:lpstr>Calibri Light</vt:lpstr>
      <vt:lpstr>Georgia</vt:lpstr>
      <vt:lpstr>Helvetica Neue Medium</vt:lpstr>
      <vt:lpstr>Trebuchet MS</vt:lpstr>
      <vt:lpstr>Wingdings</vt:lpstr>
      <vt:lpstr>Wingdings 2</vt:lpstr>
      <vt:lpstr>Изящная</vt:lpstr>
      <vt:lpstr>Тема Office</vt:lpstr>
      <vt:lpstr>Обновленный ФГОС и ФООП для учителей информатики</vt:lpstr>
      <vt:lpstr>Презентация PowerPoint</vt:lpstr>
      <vt:lpstr>ФООП ИЛИ ФОП?</vt:lpstr>
      <vt:lpstr>Нормативные документы</vt:lpstr>
      <vt:lpstr>Рабочая программа предмета «информатика»</vt:lpstr>
      <vt:lpstr>ЕДИНОЕ СОДЕРЖАНИЕ ОБРАЗОВАНИЯ</vt:lpstr>
      <vt:lpstr>ОСОБЕННОСТИ ФГОС ООО - 2021</vt:lpstr>
      <vt:lpstr>Презентация PowerPoint</vt:lpstr>
      <vt:lpstr>Презентация PowerPoint</vt:lpstr>
      <vt:lpstr>ЛИЧНОСТНЫЕ РЕЗУЛЬТАТЫ ФГОС</vt:lpstr>
      <vt:lpstr>Презентация PowerPoint</vt:lpstr>
      <vt:lpstr>ПРЕДМЕТНЫЕ РЕЗУЛЬТАТЫ (ИНФОРМАТИКА)</vt:lpstr>
      <vt:lpstr>Обновление фгос соо  (ПРИКАЗ 732 ОТ 12.08.2022 Г.)</vt:lpstr>
      <vt:lpstr>Рабочая программа предмета «информатика» (по ФГОС-2012)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образовательная программа основного общего образования</dc:title>
  <dc:creator>User</dc:creator>
  <cp:lastModifiedBy>Завучи</cp:lastModifiedBy>
  <cp:revision>202</cp:revision>
  <cp:lastPrinted>2022-10-28T10:53:07Z</cp:lastPrinted>
  <dcterms:created xsi:type="dcterms:W3CDTF">2013-03-12T10:28:31Z</dcterms:created>
  <dcterms:modified xsi:type="dcterms:W3CDTF">2023-08-26T07:20:28Z</dcterms:modified>
</cp:coreProperties>
</file>